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911" r:id="rId2"/>
    <p:sldId id="985" r:id="rId3"/>
    <p:sldId id="987" r:id="rId4"/>
    <p:sldId id="986" r:id="rId5"/>
    <p:sldId id="989" r:id="rId6"/>
    <p:sldId id="991" r:id="rId7"/>
    <p:sldId id="993" r:id="rId8"/>
    <p:sldId id="994" r:id="rId9"/>
    <p:sldId id="995" r:id="rId10"/>
    <p:sldId id="1003" r:id="rId11"/>
    <p:sldId id="999" r:id="rId12"/>
    <p:sldId id="996" r:id="rId13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5103" userDrawn="1">
          <p15:clr>
            <a:srgbClr val="A4A3A4"/>
          </p15:clr>
        </p15:guide>
        <p15:guide id="2" orient="horz" pos="10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ado Ampudia, Sandra" initials="JAS" lastIdx="0" clrIdx="0">
    <p:extLst/>
  </p:cmAuthor>
  <p:cmAuthor id="2" name="María Soledad Guiulfo Suárez-Durand" initials="MSGS" lastIdx="7" clrIdx="1">
    <p:extLst/>
  </p:cmAuthor>
  <p:cmAuthor id="3" name="Pierina" initials="P" lastIdx="2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8C8C"/>
    <a:srgbClr val="F95337"/>
    <a:srgbClr val="CC3300"/>
    <a:srgbClr val="0000FF"/>
    <a:srgbClr val="909090"/>
    <a:srgbClr val="868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83" autoAdjust="0"/>
    <p:restoredTop sz="95411" autoAdjust="0"/>
  </p:normalViewPr>
  <p:slideViewPr>
    <p:cSldViewPr snapToGrid="0">
      <p:cViewPr>
        <p:scale>
          <a:sx n="68" d="100"/>
          <a:sy n="68" d="100"/>
        </p:scale>
        <p:origin x="-858" y="504"/>
      </p:cViewPr>
      <p:guideLst>
        <p:guide orient="horz" pos="1026"/>
        <p:guide pos="51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190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1" y="11"/>
            <a:ext cx="2945659" cy="498135"/>
          </a:xfrm>
          <a:prstGeom prst="rect">
            <a:avLst/>
          </a:prstGeom>
        </p:spPr>
        <p:txBody>
          <a:bodyPr vert="horz" lIns="91313" tIns="45656" rIns="91313" bIns="45656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53" y="11"/>
            <a:ext cx="2945659" cy="498135"/>
          </a:xfrm>
          <a:prstGeom prst="rect">
            <a:avLst/>
          </a:prstGeom>
        </p:spPr>
        <p:txBody>
          <a:bodyPr vert="horz" lIns="91313" tIns="45656" rIns="91313" bIns="45656" rtlCol="0"/>
          <a:lstStyle>
            <a:lvl1pPr algn="r">
              <a:defRPr sz="1200"/>
            </a:lvl1pPr>
          </a:lstStyle>
          <a:p>
            <a:fld id="{D9F4367A-D6D4-48CF-822D-FE77539C57D5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1" y="9430093"/>
            <a:ext cx="2945659" cy="498134"/>
          </a:xfrm>
          <a:prstGeom prst="rect">
            <a:avLst/>
          </a:prstGeom>
        </p:spPr>
        <p:txBody>
          <a:bodyPr vert="horz" lIns="91313" tIns="45656" rIns="91313" bIns="45656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53" y="9430093"/>
            <a:ext cx="2945659" cy="498134"/>
          </a:xfrm>
          <a:prstGeom prst="rect">
            <a:avLst/>
          </a:prstGeom>
        </p:spPr>
        <p:txBody>
          <a:bodyPr vert="horz" lIns="91313" tIns="45656" rIns="91313" bIns="45656" rtlCol="0" anchor="b"/>
          <a:lstStyle>
            <a:lvl1pPr algn="r">
              <a:defRPr sz="1200"/>
            </a:lvl1pPr>
          </a:lstStyle>
          <a:p>
            <a:fld id="{AA383201-763E-4A78-95D4-802777C2B45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04133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1" y="11"/>
            <a:ext cx="2945659" cy="498135"/>
          </a:xfrm>
          <a:prstGeom prst="rect">
            <a:avLst/>
          </a:prstGeom>
        </p:spPr>
        <p:txBody>
          <a:bodyPr vert="horz" lIns="91313" tIns="45656" rIns="91313" bIns="45656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53" y="11"/>
            <a:ext cx="2945659" cy="498135"/>
          </a:xfrm>
          <a:prstGeom prst="rect">
            <a:avLst/>
          </a:prstGeom>
        </p:spPr>
        <p:txBody>
          <a:bodyPr vert="horz" lIns="91313" tIns="45656" rIns="91313" bIns="45656" rtlCol="0"/>
          <a:lstStyle>
            <a:lvl1pPr algn="r">
              <a:defRPr sz="1200"/>
            </a:lvl1pPr>
          </a:lstStyle>
          <a:p>
            <a:fld id="{2BC099A7-9FC9-4A9D-82FF-01BA7789EDA6}" type="datetimeFigureOut">
              <a:rPr lang="es-PE" smtClean="0"/>
              <a:pPr/>
              <a:t>26/01/2017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3" tIns="45656" rIns="91313" bIns="45656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70"/>
            <a:ext cx="5438140" cy="3909239"/>
          </a:xfrm>
          <a:prstGeom prst="rect">
            <a:avLst/>
          </a:prstGeom>
        </p:spPr>
        <p:txBody>
          <a:bodyPr vert="horz" lIns="91313" tIns="45656" rIns="91313" bIns="45656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1" y="9430093"/>
            <a:ext cx="2945659" cy="498134"/>
          </a:xfrm>
          <a:prstGeom prst="rect">
            <a:avLst/>
          </a:prstGeom>
        </p:spPr>
        <p:txBody>
          <a:bodyPr vert="horz" lIns="91313" tIns="45656" rIns="91313" bIns="45656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53" y="9430093"/>
            <a:ext cx="2945659" cy="498134"/>
          </a:xfrm>
          <a:prstGeom prst="rect">
            <a:avLst/>
          </a:prstGeom>
        </p:spPr>
        <p:txBody>
          <a:bodyPr vert="horz" lIns="91313" tIns="45656" rIns="91313" bIns="45656" rtlCol="0" anchor="b"/>
          <a:lstStyle>
            <a:lvl1pPr algn="r">
              <a:defRPr sz="1200"/>
            </a:lvl1pPr>
          </a:lstStyle>
          <a:p>
            <a:fld id="{AB4B1C6A-A128-4B59-A276-A739D0E7FE57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734936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409A-2B99-4E2E-8F7A-B0E217B6525F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" y="-1"/>
            <a:ext cx="9143217" cy="6858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90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61F3-97A6-441D-AD88-A8C4DE50D2B4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6430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6EA49-47B3-4882-B0A4-824D5099DFA6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8316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8C93-BC61-4B3F-8AFD-4415AE404494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26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E323-8426-4D8E-9EF0-EF959D593BEA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" y="0"/>
            <a:ext cx="91422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106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74"/>
          <a:stretch/>
        </p:blipFill>
        <p:spPr>
          <a:xfrm>
            <a:off x="1169" y="0"/>
            <a:ext cx="9141653" cy="581049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74"/>
          <a:stretch/>
        </p:blipFill>
        <p:spPr>
          <a:xfrm rot="10800000">
            <a:off x="3101" y="1043654"/>
            <a:ext cx="9141653" cy="5810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54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D5C6-8F5E-442B-B037-DED4F659703E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" y="0"/>
            <a:ext cx="9141653" cy="6858000"/>
          </a:xfrm>
          <a:prstGeom prst="rect">
            <a:avLst/>
          </a:prstGeom>
        </p:spPr>
      </p:pic>
      <p:cxnSp>
        <p:nvCxnSpPr>
          <p:cNvPr id="9" name="Conector recto 8"/>
          <p:cNvCxnSpPr/>
          <p:nvPr userDrawn="1"/>
        </p:nvCxnSpPr>
        <p:spPr>
          <a:xfrm>
            <a:off x="623888" y="821934"/>
            <a:ext cx="8518938" cy="1027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6"/>
          <p:cNvSpPr txBox="1">
            <a:spLocks/>
          </p:cNvSpPr>
          <p:nvPr userDrawn="1"/>
        </p:nvSpPr>
        <p:spPr>
          <a:xfrm>
            <a:off x="5975699" y="646681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10AC81-0BCF-4A88-91DD-6D952CB3253A}" type="slidenum">
              <a:rPr lang="es-ES" smtClean="0">
                <a:solidFill>
                  <a:schemeClr val="bg1"/>
                </a:solidFill>
              </a:rPr>
              <a:pPr/>
              <a:t>‹Nº›</a:t>
            </a:fld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432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73A9-AA05-4A4B-9922-F7AED4E134F2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113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BA41-CE78-4144-BFA2-B4D962DAF222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15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9D03F-3D5A-405E-BE26-38FAAA5E09A6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5725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1AFD7-AC3F-49C4-9855-AA254456534D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5242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FF38-C0E3-4537-B3A3-E349FBDC5065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1479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2E608-34B1-4DC1-A662-3A30B89DEE9F}" type="datetime1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0AC81-0BCF-4A88-91DD-6D952CB325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928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02235" y="3840480"/>
            <a:ext cx="8229600" cy="2166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PE" sz="2400" dirty="0"/>
          </a:p>
          <a:p>
            <a:pPr algn="ctr"/>
            <a:endParaRPr lang="es-PE" sz="2400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502235" y="1706879"/>
            <a:ext cx="8229600" cy="420155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E" sz="3800" b="1" dirty="0" smtClean="0"/>
              <a:t>Simplificación Administrativa:</a:t>
            </a:r>
          </a:p>
          <a:p>
            <a:pPr algn="ctr"/>
            <a:endParaRPr lang="es-PE" sz="3800" b="1" dirty="0"/>
          </a:p>
          <a:p>
            <a:pPr algn="ctr"/>
            <a:r>
              <a:rPr lang="es-PE" sz="3800" b="1" dirty="0" smtClean="0"/>
              <a:t>Reformas para acercar el Estado a los ciudadanos </a:t>
            </a:r>
          </a:p>
          <a:p>
            <a:endParaRPr lang="es-PE" sz="1200" dirty="0" smtClean="0">
              <a:solidFill>
                <a:srgbClr val="FF0000"/>
              </a:solidFill>
            </a:endParaRPr>
          </a:p>
          <a:p>
            <a:endParaRPr lang="es-PE" sz="1200" dirty="0">
              <a:solidFill>
                <a:srgbClr val="FF0000"/>
              </a:solidFill>
            </a:endParaRPr>
          </a:p>
          <a:p>
            <a:pPr algn="ctr"/>
            <a:endParaRPr lang="es-PE" sz="1600" b="1" dirty="0" smtClean="0"/>
          </a:p>
          <a:p>
            <a:pPr algn="ctr"/>
            <a:r>
              <a:rPr lang="es-PE" sz="3800" b="1" dirty="0" smtClean="0"/>
              <a:t> </a:t>
            </a:r>
            <a:endParaRPr lang="es-PE" sz="6000" b="1" dirty="0"/>
          </a:p>
        </p:txBody>
      </p:sp>
    </p:spTree>
    <p:extLst>
      <p:ext uri="{BB962C8B-B14F-4D97-AF65-F5344CB8AC3E}">
        <p14:creationId xmlns:p14="http://schemas.microsoft.com/office/powerpoint/2010/main" val="28502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350832" y="5229200"/>
            <a:ext cx="8462942" cy="618212"/>
            <a:chOff x="314816" y="1226612"/>
            <a:chExt cx="9168187" cy="618212"/>
          </a:xfrm>
        </p:grpSpPr>
        <p:sp>
          <p:nvSpPr>
            <p:cNvPr id="6" name="5 Rectángulo"/>
            <p:cNvSpPr/>
            <p:nvPr/>
          </p:nvSpPr>
          <p:spPr>
            <a:xfrm>
              <a:off x="314816" y="1268824"/>
              <a:ext cx="1620000" cy="576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 smtClean="0"/>
                <a:t>Pesca</a:t>
              </a:r>
              <a:endParaRPr lang="es-PE" sz="1400" b="1" dirty="0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2139003" y="1226612"/>
              <a:ext cx="7344000" cy="612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Tx/>
                <a:buChar char="-"/>
              </a:pPr>
              <a:r>
                <a:rPr lang="es-PE" sz="1400" b="1" dirty="0">
                  <a:solidFill>
                    <a:schemeClr val="tx1"/>
                  </a:solidFill>
                </a:rPr>
                <a:t>Facilitar el desarrollo de la actividad pesquera artesanal a través de la formalización de embarcaciones (DL 1273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).</a:t>
              </a:r>
              <a:endParaRPr lang="es-PE" sz="1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3 Grupo"/>
          <p:cNvGrpSpPr/>
          <p:nvPr/>
        </p:nvGrpSpPr>
        <p:grpSpPr>
          <a:xfrm>
            <a:off x="384458" y="1268760"/>
            <a:ext cx="8468190" cy="792000"/>
            <a:chOff x="314816" y="1988840"/>
            <a:chExt cx="9173872" cy="792000"/>
          </a:xfrm>
        </p:grpSpPr>
        <p:sp>
          <p:nvSpPr>
            <p:cNvPr id="7" name="6 Rectángulo"/>
            <p:cNvSpPr/>
            <p:nvPr/>
          </p:nvSpPr>
          <p:spPr>
            <a:xfrm>
              <a:off x="314816" y="1988840"/>
              <a:ext cx="1620000" cy="72524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 smtClean="0"/>
                <a:t>Minería</a:t>
              </a:r>
              <a:endParaRPr lang="es-PE" sz="1400" b="1" dirty="0"/>
            </a:p>
          </p:txBody>
        </p:sp>
        <p:sp>
          <p:nvSpPr>
            <p:cNvPr id="12" name="11 Rectángulo"/>
            <p:cNvSpPr/>
            <p:nvPr/>
          </p:nvSpPr>
          <p:spPr>
            <a:xfrm>
              <a:off x="2144688" y="1988840"/>
              <a:ext cx="7344000" cy="792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Tx/>
                <a:buChar char="-"/>
              </a:pPr>
              <a:r>
                <a:rPr lang="es-PE" sz="1400" b="1" dirty="0">
                  <a:solidFill>
                    <a:schemeClr val="tx1"/>
                  </a:solidFill>
                </a:rPr>
                <a:t>Reestructuración del proceso de formalización de 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la pequeña </a:t>
              </a:r>
              <a:r>
                <a:rPr lang="es-PE" sz="1400" b="1" dirty="0">
                  <a:solidFill>
                    <a:schemeClr val="tx1"/>
                  </a:solidFill>
                </a:rPr>
                <a:t>minería y artesanal 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(</a:t>
              </a:r>
              <a:r>
                <a:rPr lang="es-PE" sz="1400" b="1" dirty="0">
                  <a:solidFill>
                    <a:schemeClr val="tx1"/>
                  </a:solidFill>
                </a:rPr>
                <a:t>DL 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1293), y disposiciones </a:t>
              </a:r>
              <a:r>
                <a:rPr lang="es-PE" sz="1400" b="1" dirty="0">
                  <a:solidFill>
                    <a:schemeClr val="tx1"/>
                  </a:solidFill>
                </a:rPr>
                <a:t>para el proceso de formalización minera integral (DL 1336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).</a:t>
              </a:r>
            </a:p>
            <a:p>
              <a:pPr marL="285750" indent="-285750">
                <a:buFontTx/>
                <a:buChar char="-"/>
              </a:pPr>
              <a:r>
                <a:rPr lang="es-PE" sz="1400" b="1" dirty="0">
                  <a:solidFill>
                    <a:schemeClr val="tx1"/>
                  </a:solidFill>
                </a:rPr>
                <a:t>Modificación de la Ley General de Minería (DL 1320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).</a:t>
              </a:r>
              <a:endParaRPr lang="es-PE" sz="1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15 Grupo"/>
          <p:cNvGrpSpPr/>
          <p:nvPr/>
        </p:nvGrpSpPr>
        <p:grpSpPr>
          <a:xfrm>
            <a:off x="384458" y="2204864"/>
            <a:ext cx="8468621" cy="827976"/>
            <a:chOff x="308664" y="3501008"/>
            <a:chExt cx="9174339" cy="827976"/>
          </a:xfrm>
        </p:grpSpPr>
        <p:sp>
          <p:nvSpPr>
            <p:cNvPr id="8" name="7 Rectángulo"/>
            <p:cNvSpPr/>
            <p:nvPr/>
          </p:nvSpPr>
          <p:spPr>
            <a:xfrm>
              <a:off x="308664" y="3573016"/>
              <a:ext cx="1620000" cy="53103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 smtClean="0"/>
                <a:t>Hidrocarburos</a:t>
              </a:r>
              <a:endParaRPr lang="es-PE" sz="1400" b="1" dirty="0"/>
            </a:p>
          </p:txBody>
        </p:sp>
        <p:sp>
          <p:nvSpPr>
            <p:cNvPr id="13" name="12 Rectángulo"/>
            <p:cNvSpPr/>
            <p:nvPr/>
          </p:nvSpPr>
          <p:spPr>
            <a:xfrm>
              <a:off x="2139003" y="3501008"/>
              <a:ext cx="7344000" cy="8279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Tx/>
                <a:buChar char="-"/>
              </a:pPr>
              <a:r>
                <a:rPr lang="es-PE" sz="1400" b="1" dirty="0">
                  <a:solidFill>
                    <a:schemeClr val="tx1"/>
                  </a:solidFill>
                </a:rPr>
                <a:t>Se modifica el Código Penal para garantizar seguridad de la infraestructura 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(</a:t>
              </a:r>
              <a:r>
                <a:rPr lang="es-PE" sz="1400" b="1" dirty="0">
                  <a:solidFill>
                    <a:schemeClr val="tx1"/>
                  </a:solidFill>
                </a:rPr>
                <a:t>DL 1245).</a:t>
              </a:r>
            </a:p>
            <a:p>
              <a:pPr marL="285750" indent="-285750">
                <a:buFontTx/>
                <a:buChar char="-"/>
              </a:pPr>
              <a:r>
                <a:rPr lang="es-PE" sz="1400" b="1" dirty="0">
                  <a:solidFill>
                    <a:schemeClr val="tx1"/>
                  </a:solidFill>
                </a:rPr>
                <a:t>Disposiciones para promover la masificación del gas natural a nivel nacional (DL 1331).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84458" y="3140968"/>
            <a:ext cx="8429316" cy="936000"/>
            <a:chOff x="336624" y="4529599"/>
            <a:chExt cx="9131759" cy="936000"/>
          </a:xfrm>
        </p:grpSpPr>
        <p:sp>
          <p:nvSpPr>
            <p:cNvPr id="9" name="8 Rectángulo"/>
            <p:cNvSpPr/>
            <p:nvPr/>
          </p:nvSpPr>
          <p:spPr>
            <a:xfrm>
              <a:off x="336624" y="4592577"/>
              <a:ext cx="1620000" cy="485996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400" b="1" dirty="0" smtClean="0"/>
                <a:t>Manufactura</a:t>
              </a:r>
              <a:endParaRPr lang="es-PE" sz="1400" b="1" dirty="0"/>
            </a:p>
          </p:txBody>
        </p:sp>
        <p:sp>
          <p:nvSpPr>
            <p:cNvPr id="14" name="13 Rectángulo"/>
            <p:cNvSpPr/>
            <p:nvPr/>
          </p:nvSpPr>
          <p:spPr>
            <a:xfrm>
              <a:off x="2124383" y="4529599"/>
              <a:ext cx="7344000" cy="93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Tx/>
                <a:buChar char="-"/>
              </a:pPr>
              <a:r>
                <a:rPr lang="es-PE" sz="1400" b="1" dirty="0">
                  <a:solidFill>
                    <a:schemeClr val="tx1"/>
                  </a:solidFill>
                </a:rPr>
                <a:t>Se aprueba la ley de etiquetado y verificación de los reglamentos técnicos de los productos industriales 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(</a:t>
              </a:r>
              <a:r>
                <a:rPr lang="es-PE" sz="1400" b="1" dirty="0">
                  <a:solidFill>
                    <a:schemeClr val="tx1"/>
                  </a:solidFill>
                </a:rPr>
                <a:t>DL 1304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).</a:t>
              </a:r>
            </a:p>
            <a:p>
              <a:pPr marL="285750" indent="-285750">
                <a:buFontTx/>
                <a:buChar char="-"/>
              </a:pPr>
              <a:r>
                <a:rPr lang="es-PE" sz="1400" b="1" dirty="0">
                  <a:solidFill>
                    <a:schemeClr val="tx1"/>
                  </a:solidFill>
                </a:rPr>
                <a:t>Medidas para complementar y optimizar el marco normativo para los productos cosméticos, productos de higiene doméstica y productos químicos 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especializados </a:t>
              </a:r>
              <a:r>
                <a:rPr lang="es-PE" sz="1400" b="1" dirty="0">
                  <a:solidFill>
                    <a:schemeClr val="tx1"/>
                  </a:solidFill>
                </a:rPr>
                <a:t>(DL 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1345).</a:t>
              </a:r>
              <a:endParaRPr lang="es-PE" sz="1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18 Grupo"/>
          <p:cNvGrpSpPr/>
          <p:nvPr/>
        </p:nvGrpSpPr>
        <p:grpSpPr>
          <a:xfrm>
            <a:off x="345154" y="4221088"/>
            <a:ext cx="8468621" cy="864096"/>
            <a:chOff x="308664" y="5306021"/>
            <a:chExt cx="9174339" cy="864096"/>
          </a:xfrm>
        </p:grpSpPr>
        <p:sp>
          <p:nvSpPr>
            <p:cNvPr id="10" name="9 Rectángulo"/>
            <p:cNvSpPr/>
            <p:nvPr/>
          </p:nvSpPr>
          <p:spPr>
            <a:xfrm>
              <a:off x="308664" y="5380435"/>
              <a:ext cx="1620000" cy="71526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 smtClean="0"/>
                <a:t>Actividades Forestales </a:t>
              </a:r>
              <a:endParaRPr lang="es-PE" sz="1400" b="1" dirty="0"/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2139003" y="5306021"/>
              <a:ext cx="7344000" cy="8640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Tx/>
                <a:buChar char="-"/>
              </a:pPr>
              <a:r>
                <a:rPr lang="es-PE" sz="1400" b="1" dirty="0">
                  <a:solidFill>
                    <a:schemeClr val="tx1"/>
                  </a:solidFill>
                </a:rPr>
                <a:t>S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implificación en </a:t>
              </a:r>
              <a:r>
                <a:rPr lang="es-PE" sz="1400" b="1" dirty="0">
                  <a:solidFill>
                    <a:schemeClr val="tx1"/>
                  </a:solidFill>
                </a:rPr>
                <a:t>los trámites previstos en la Ley Forestal y de Fauna Silvestre (DL 1283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).</a:t>
              </a:r>
            </a:p>
            <a:p>
              <a:pPr marL="285750" indent="-285750">
                <a:buFontTx/>
                <a:buChar char="-"/>
              </a:pPr>
              <a:r>
                <a:rPr lang="es-PE" sz="1400" b="1" dirty="0">
                  <a:solidFill>
                    <a:schemeClr val="tx1"/>
                  </a:solidFill>
                </a:rPr>
                <a:t>Medidas para promover el comercio de productos forestales </a:t>
              </a:r>
              <a:r>
                <a:rPr lang="es-PE" sz="1400" b="1" dirty="0" smtClean="0">
                  <a:solidFill>
                    <a:schemeClr val="tx1"/>
                  </a:solidFill>
                </a:rPr>
                <a:t> de </a:t>
              </a:r>
              <a:r>
                <a:rPr lang="es-PE" sz="1400" b="1" dirty="0">
                  <a:solidFill>
                    <a:schemeClr val="tx1"/>
                  </a:solidFill>
                </a:rPr>
                <a:t>origen legal (DL1319).</a:t>
              </a:r>
            </a:p>
          </p:txBody>
        </p:sp>
      </p:grpSp>
      <p:sp>
        <p:nvSpPr>
          <p:cNvPr id="23" name="22 Título"/>
          <p:cNvSpPr>
            <a:spLocks noGrp="1"/>
          </p:cNvSpPr>
          <p:nvPr>
            <p:ph type="title"/>
          </p:nvPr>
        </p:nvSpPr>
        <p:spPr>
          <a:xfrm>
            <a:off x="623888" y="464235"/>
            <a:ext cx="7886700" cy="689316"/>
          </a:xfrm>
        </p:spPr>
        <p:txBody>
          <a:bodyPr>
            <a:normAutofit fontScale="90000"/>
          </a:bodyPr>
          <a:lstStyle/>
          <a:p>
            <a:r>
              <a:rPr lang="es-PE" dirty="0" smtClean="0"/>
              <a:t>2. Simplificación sectorial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52620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3888" y="997527"/>
            <a:ext cx="7886700" cy="653143"/>
          </a:xfrm>
        </p:spPr>
        <p:txBody>
          <a:bodyPr>
            <a:normAutofit fontScale="90000"/>
          </a:bodyPr>
          <a:lstStyle/>
          <a:p>
            <a:r>
              <a:rPr lang="es-PE" sz="3600" dirty="0" smtClean="0"/>
              <a:t/>
            </a:r>
            <a:br>
              <a:rPr lang="es-PE" sz="3600" dirty="0" smtClean="0"/>
            </a:br>
            <a:r>
              <a:rPr lang="es-PE" sz="3600" b="1" dirty="0" smtClean="0"/>
              <a:t>3. Ley del Procedimiento Administrativo General</a:t>
            </a:r>
            <a:endParaRPr lang="es-PE" sz="2700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2012" y="1846264"/>
            <a:ext cx="7886700" cy="3723263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000" dirty="0" smtClean="0"/>
              <a:t>Procedimientos estandarizados de cumplimiento obligatorio por las entidades de todos los niveles de gobierno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000" dirty="0" smtClean="0"/>
              <a:t>. Las entidades tendrán que justificar ante la PCM el mantenimiento de sus procedimientos que actualmente se aprueben por SAN</a:t>
            </a:r>
            <a:r>
              <a:rPr lang="es-PE" sz="2000" dirty="0" smtClean="0">
                <a:solidFill>
                  <a:srgbClr val="FF0000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000" dirty="0" smtClean="0"/>
              <a:t>Incumplimiento de aprobar TUPA tiene el efecto de liberar al administrado de la tramitación, presentar requisitos o pagar derechos de tramitación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000" dirty="0" smtClean="0"/>
              <a:t>Se faculta la tercerización de todas las actividades vinculadas a procedimientos administrativos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000" dirty="0" smtClean="0"/>
              <a:t>Se fortalece funciones de PCM para dictar directivas, fiscalizar,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000" dirty="0" smtClean="0"/>
              <a:t>Se incorpora en el régimen de faltas de los funcionarios y servidores públicos el incumplimiento de las medidas simplificadoras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PE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5673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4511" y="771895"/>
            <a:ext cx="7886700" cy="836187"/>
          </a:xfrm>
        </p:spPr>
        <p:txBody>
          <a:bodyPr>
            <a:noAutofit/>
          </a:bodyPr>
          <a:lstStyle/>
          <a:p>
            <a:r>
              <a:rPr lang="es-PE" sz="2800" b="1" dirty="0" smtClean="0"/>
              <a:t/>
            </a:r>
            <a:br>
              <a:rPr lang="es-PE" sz="2800" b="1" dirty="0" smtClean="0"/>
            </a:br>
            <a:r>
              <a:rPr lang="es-PE" sz="2800" b="1" dirty="0"/>
              <a:t/>
            </a:r>
            <a:br>
              <a:rPr lang="es-PE" sz="2800" b="1" dirty="0"/>
            </a:br>
            <a:r>
              <a:rPr lang="es-PE" sz="2800" b="1" dirty="0" smtClean="0"/>
              <a:t/>
            </a:r>
            <a:br>
              <a:rPr lang="es-PE" sz="2800" b="1" dirty="0" smtClean="0"/>
            </a:br>
            <a:r>
              <a:rPr lang="es-PE" sz="2800" b="1" dirty="0"/>
              <a:t/>
            </a:r>
            <a:br>
              <a:rPr lang="es-PE" sz="2800" b="1" dirty="0"/>
            </a:br>
            <a:r>
              <a:rPr lang="es-PE" sz="2800" b="1" dirty="0" smtClean="0"/>
              <a:t/>
            </a:r>
            <a:br>
              <a:rPr lang="es-PE" sz="2800" b="1" dirty="0" smtClean="0"/>
            </a:br>
            <a:r>
              <a:rPr lang="es-PE" sz="2800" b="1" dirty="0" smtClean="0"/>
              <a:t>3. Análisis de la Calidad </a:t>
            </a:r>
            <a:r>
              <a:rPr lang="es-PE" sz="2800" b="1" dirty="0"/>
              <a:t>R</a:t>
            </a:r>
            <a:r>
              <a:rPr lang="es-PE" sz="2800" b="1" dirty="0" smtClean="0"/>
              <a:t>egulatoria (ACR) de los procedimientos administrativos en el Poder Ejecutivo</a:t>
            </a:r>
            <a:endParaRPr lang="es-PE" sz="2800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3888" y="1698172"/>
            <a:ext cx="7886700" cy="4391480"/>
          </a:xfrm>
        </p:spPr>
        <p:txBody>
          <a:bodyPr>
            <a:normAutofit fontScale="92500" lnSpcReduction="10000"/>
          </a:bodyPr>
          <a:lstStyle/>
          <a:p>
            <a:r>
              <a:rPr lang="es-ES_tradnl" b="1" dirty="0" smtClean="0"/>
              <a:t>Revisión exhaustiva de los procedimientos vigentes: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200" dirty="0" smtClean="0"/>
              <a:t>Revisión de toda</a:t>
            </a:r>
            <a:r>
              <a:rPr lang="es-PE" sz="2200" dirty="0" smtClean="0"/>
              <a:t> norma infra legal que establece </a:t>
            </a:r>
            <a:r>
              <a:rPr lang="es-ES" sz="2200" dirty="0" smtClean="0"/>
              <a:t>procedimientos administrativos</a:t>
            </a:r>
            <a:r>
              <a:rPr lang="es-ES_tradnl" sz="2200" dirty="0" smtClean="0"/>
              <a:t>, para identificar</a:t>
            </a:r>
            <a:r>
              <a:rPr lang="es-ES_tradnl" sz="2200" dirty="0"/>
              <a:t>, reducir y/o eliminar </a:t>
            </a:r>
            <a:r>
              <a:rPr lang="es-ES_tradnl" sz="2200" dirty="0" smtClean="0"/>
              <a:t>aquellos </a:t>
            </a:r>
            <a:r>
              <a:rPr lang="es-ES_tradnl" sz="2200" dirty="0"/>
              <a:t>innecesarios, injustificados, desproporcionados, </a:t>
            </a:r>
            <a:r>
              <a:rPr lang="es-ES_tradnl" sz="2200" dirty="0" smtClean="0"/>
              <a:t>redundantes.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200" dirty="0" smtClean="0">
                <a:solidFill>
                  <a:schemeClr val="tx1"/>
                </a:solidFill>
              </a:rPr>
              <a:t>Cada entidad realiza ACR y lo presenta a Comisión Multisectorial, según cronograma, que informa y recomienda su ratificación o derogación.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200" dirty="0" smtClean="0">
                <a:solidFill>
                  <a:schemeClr val="tx1"/>
                </a:solidFill>
              </a:rPr>
              <a:t>Normas no presentadas o no ratificadas quedan derogadas.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200" dirty="0" smtClean="0"/>
              <a:t>Normas ratificadas tienen vigencia 3 años.</a:t>
            </a:r>
            <a:endParaRPr lang="es-ES_tradnl" sz="2200" dirty="0" smtClean="0">
              <a:solidFill>
                <a:schemeClr val="tx1"/>
              </a:solidFill>
            </a:endParaRPr>
          </a:p>
          <a:p>
            <a:r>
              <a:rPr lang="es-ES_tradnl" sz="2200" b="1" dirty="0" smtClean="0"/>
              <a:t>Nueva normativa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200" dirty="0" smtClean="0"/>
              <a:t>Sector que propone realiza ACR. Comisión Multisectorial opina.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200" dirty="0" smtClean="0"/>
              <a:t>Normas no presentadas o no recomendadas no entran en vigencia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200" dirty="0" smtClean="0"/>
              <a:t>Normas aprobadas tienen vigencia 3 años.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_tradnl" sz="2200" b="1" dirty="0" smtClean="0">
              <a:solidFill>
                <a:schemeClr val="tx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123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6431" y="1308294"/>
            <a:ext cx="5838092" cy="3967090"/>
          </a:xfrm>
        </p:spPr>
        <p:txBody>
          <a:bodyPr>
            <a:normAutofit/>
          </a:bodyPr>
          <a:lstStyle/>
          <a:p>
            <a:r>
              <a:rPr lang="es-PE" sz="800" dirty="0" smtClean="0"/>
              <a:t>.</a:t>
            </a:r>
            <a:endParaRPr lang="es-PE" sz="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3888" y="4839286"/>
            <a:ext cx="7886700" cy="872198"/>
          </a:xfrm>
        </p:spPr>
        <p:txBody>
          <a:bodyPr>
            <a:normAutofit/>
          </a:bodyPr>
          <a:lstStyle/>
          <a:p>
            <a:pPr algn="just">
              <a:buClr>
                <a:srgbClr val="C00000"/>
              </a:buClr>
            </a:pPr>
            <a:r>
              <a:rPr lang="es-PE" sz="1400" dirty="0" smtClean="0">
                <a:solidFill>
                  <a:srgbClr val="FF0000"/>
                </a:solidFill>
              </a:rPr>
              <a:t>.</a:t>
            </a:r>
          </a:p>
          <a:p>
            <a:pPr algn="just">
              <a:buClr>
                <a:srgbClr val="C00000"/>
              </a:buClr>
            </a:pPr>
            <a:endParaRPr lang="es-PE" sz="1400" dirty="0">
              <a:solidFill>
                <a:srgbClr val="FF0000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2</a:t>
            </a:fld>
            <a:endParaRPr lang="es-ES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6" r="10136"/>
          <a:stretch/>
        </p:blipFill>
        <p:spPr>
          <a:xfrm>
            <a:off x="2240495" y="1350498"/>
            <a:ext cx="5312279" cy="3376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033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3888" y="1041009"/>
            <a:ext cx="7886700" cy="886265"/>
          </a:xfrm>
        </p:spPr>
        <p:txBody>
          <a:bodyPr>
            <a:normAutofit fontScale="90000"/>
          </a:bodyPr>
          <a:lstStyle/>
          <a:p>
            <a:r>
              <a:rPr lang="es-PE" dirty="0" smtClean="0"/>
              <a:t>Los “cómo”</a:t>
            </a:r>
            <a:endParaRPr lang="es-PE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3888" y="2067952"/>
            <a:ext cx="7886700" cy="4021700"/>
          </a:xfrm>
        </p:spPr>
        <p:txBody>
          <a:bodyPr>
            <a:norm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s-PE" dirty="0" smtClean="0">
              <a:solidFill>
                <a:schemeClr val="tx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PE" sz="3200" dirty="0" smtClean="0">
                <a:solidFill>
                  <a:schemeClr val="tx1"/>
                </a:solidFill>
              </a:rPr>
              <a:t>Implementar </a:t>
            </a:r>
            <a:r>
              <a:rPr lang="es-PE" sz="3200" dirty="0">
                <a:solidFill>
                  <a:schemeClr val="tx1"/>
                </a:solidFill>
              </a:rPr>
              <a:t>tecnología de la </a:t>
            </a:r>
            <a:r>
              <a:rPr lang="es-PE" sz="3200" dirty="0" smtClean="0">
                <a:solidFill>
                  <a:schemeClr val="tx1"/>
                </a:solidFill>
              </a:rPr>
              <a:t>información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PE" sz="3200" dirty="0" smtClean="0">
                <a:solidFill>
                  <a:schemeClr val="tx1"/>
                </a:solidFill>
              </a:rPr>
              <a:t>Simplificar</a:t>
            </a:r>
            <a:r>
              <a:rPr lang="es-PE" sz="3200" dirty="0">
                <a:solidFill>
                  <a:schemeClr val="tx1"/>
                </a:solidFill>
              </a:rPr>
              <a:t>, optimizar, automatizar o  eliminar trámites </a:t>
            </a:r>
            <a:r>
              <a:rPr lang="es-PE" sz="3200" dirty="0" smtClean="0">
                <a:solidFill>
                  <a:schemeClr val="tx1"/>
                </a:solidFill>
              </a:rPr>
              <a:t>inútiles</a:t>
            </a:r>
            <a:endParaRPr lang="es-PE" sz="3200" dirty="0">
              <a:solidFill>
                <a:schemeClr val="tx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_tradnl" sz="3200" dirty="0" smtClean="0">
                <a:solidFill>
                  <a:schemeClr val="tx1"/>
                </a:solidFill>
              </a:rPr>
              <a:t>Reducir </a:t>
            </a:r>
            <a:r>
              <a:rPr lang="es-ES_tradnl" sz="3200" dirty="0">
                <a:solidFill>
                  <a:schemeClr val="tx1"/>
                </a:solidFill>
              </a:rPr>
              <a:t>costos de </a:t>
            </a:r>
            <a:r>
              <a:rPr lang="es-ES_tradnl" sz="3200" dirty="0" smtClean="0">
                <a:solidFill>
                  <a:schemeClr val="tx1"/>
                </a:solidFill>
              </a:rPr>
              <a:t>tramitación</a:t>
            </a:r>
            <a:endParaRPr lang="es-ES_tradnl" sz="3200" dirty="0">
              <a:solidFill>
                <a:schemeClr val="tx1"/>
              </a:solidFill>
            </a:endParaRPr>
          </a:p>
          <a:p>
            <a:endParaRPr lang="es-PE" sz="28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3329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7617" y="1097280"/>
            <a:ext cx="7886700" cy="956603"/>
          </a:xfrm>
        </p:spPr>
        <p:txBody>
          <a:bodyPr>
            <a:normAutofit/>
          </a:bodyPr>
          <a:lstStyle/>
          <a:p>
            <a:r>
              <a:rPr lang="es-PE" dirty="0" smtClean="0"/>
              <a:t>Tres clases de medidas:</a:t>
            </a:r>
            <a:endParaRPr lang="es-PE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3888" y="2067951"/>
            <a:ext cx="7886700" cy="4021701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s-PE" b="1" dirty="0" smtClean="0"/>
              <a:t>Simplificación </a:t>
            </a:r>
            <a:r>
              <a:rPr lang="es-PE" b="1" dirty="0"/>
              <a:t>en beneficio de los </a:t>
            </a:r>
            <a:r>
              <a:rPr lang="es-PE" b="1" u="sng" dirty="0" smtClean="0"/>
              <a:t>ciudadanos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PE" dirty="0" smtClean="0">
                <a:solidFill>
                  <a:schemeClr val="tx1"/>
                </a:solidFill>
              </a:rPr>
              <a:t>DL 1246 y DL 1310</a:t>
            </a:r>
          </a:p>
          <a:p>
            <a:pPr marL="457200" indent="-457200">
              <a:buAutoNum type="arabicPeriod"/>
            </a:pPr>
            <a:r>
              <a:rPr lang="es-PE" b="1" dirty="0" smtClean="0"/>
              <a:t>Facilitación </a:t>
            </a:r>
            <a:r>
              <a:rPr lang="es-PE" b="1" dirty="0"/>
              <a:t>de las </a:t>
            </a:r>
            <a:r>
              <a:rPr lang="es-PE" b="1" u="sng" dirty="0"/>
              <a:t>actividades </a:t>
            </a:r>
            <a:r>
              <a:rPr lang="es-PE" b="1" u="sng" dirty="0" smtClean="0"/>
              <a:t>productivas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PE" dirty="0" smtClean="0">
                <a:solidFill>
                  <a:schemeClr val="tx1"/>
                </a:solidFill>
              </a:rPr>
              <a:t>Medidas transversales de DL 1246 y DL 1310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PE" dirty="0" smtClean="0">
                <a:solidFill>
                  <a:schemeClr val="tx1"/>
                </a:solidFill>
              </a:rPr>
              <a:t>DL 1271 Licencia municipal de funcionamiento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PE" dirty="0" smtClean="0">
                <a:solidFill>
                  <a:schemeClr val="tx1"/>
                </a:solidFill>
              </a:rPr>
              <a:t>DL 1332 </a:t>
            </a:r>
            <a:r>
              <a:rPr lang="es-PE" dirty="0">
                <a:solidFill>
                  <a:schemeClr val="tx1"/>
                </a:solidFill>
              </a:rPr>
              <a:t>Facilitación de constitución de empresas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PE" dirty="0" smtClean="0">
                <a:solidFill>
                  <a:schemeClr val="tx1"/>
                </a:solidFill>
              </a:rPr>
              <a:t>Simplificación sectorial </a:t>
            </a:r>
          </a:p>
          <a:p>
            <a:pPr marL="457200" indent="-457200">
              <a:buFont typeface="+mj-lt"/>
              <a:buAutoNum type="arabicPeriod"/>
            </a:pPr>
            <a:r>
              <a:rPr lang="es-PE" b="1" dirty="0" smtClean="0"/>
              <a:t>Consolidación </a:t>
            </a:r>
            <a:r>
              <a:rPr lang="es-PE" b="1" dirty="0"/>
              <a:t>e institucionalización de nueva relación entre el Estado y los ciudadanos y </a:t>
            </a:r>
            <a:r>
              <a:rPr lang="es-PE" b="1" dirty="0" smtClean="0"/>
              <a:t>empresas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PE" dirty="0" smtClean="0">
                <a:solidFill>
                  <a:schemeClr val="tx1"/>
                </a:solidFill>
              </a:rPr>
              <a:t>DL 1256,  1308  y 1309  que fortalecen </a:t>
            </a:r>
            <a:r>
              <a:rPr lang="es-PE" dirty="0" err="1" smtClean="0">
                <a:solidFill>
                  <a:schemeClr val="tx1"/>
                </a:solidFill>
              </a:rPr>
              <a:t>Indecopi</a:t>
            </a:r>
            <a:endParaRPr lang="es-PE" dirty="0" smtClean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PE" dirty="0" smtClean="0">
                <a:solidFill>
                  <a:schemeClr val="tx1"/>
                </a:solidFill>
              </a:rPr>
              <a:t>DL 1272 Modificación a Ley del Procedimiento Administrativo General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PE" dirty="0" smtClean="0">
                <a:solidFill>
                  <a:schemeClr val="tx1"/>
                </a:solidFill>
              </a:rPr>
              <a:t>DL 1310 Análisis de la Calidad Regulatoria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s-PE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s-PE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s-PE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s-PE" dirty="0"/>
          </a:p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4123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604900" y="0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s-PE" dirty="0" smtClean="0"/>
              <a:t>1. DL 1246: </a:t>
            </a:r>
            <a:r>
              <a:rPr lang="es-PE" sz="3200" dirty="0" smtClean="0"/>
              <a:t>Simplificación en beneficio del ciudadano </a:t>
            </a:r>
            <a:br>
              <a:rPr lang="es-PE" sz="3200" dirty="0" smtClean="0"/>
            </a:br>
            <a:endParaRPr lang="es-PE" sz="3200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xfrm>
            <a:off x="628650" y="2006930"/>
            <a:ext cx="2304555" cy="3265714"/>
          </a:xfrm>
          <a:ln>
            <a:solidFill>
              <a:srgbClr val="F95337"/>
            </a:solidFill>
          </a:ln>
        </p:spPr>
        <p:txBody>
          <a:bodyPr>
            <a:normAutofit fontScale="70000" lnSpcReduction="20000"/>
          </a:bodyPr>
          <a:lstStyle/>
          <a:p>
            <a:pPr marL="342900" indent="-342900"/>
            <a:endParaRPr lang="es-PE" sz="3400" dirty="0" smtClean="0"/>
          </a:p>
          <a:p>
            <a:pPr marL="0" indent="0">
              <a:buNone/>
            </a:pPr>
            <a:r>
              <a:rPr lang="es-PE" sz="3800" dirty="0" smtClean="0"/>
              <a:t>Impone la tecnología </a:t>
            </a:r>
            <a:r>
              <a:rPr lang="es-PE" sz="3800" dirty="0"/>
              <a:t>de la </a:t>
            </a:r>
            <a:r>
              <a:rPr lang="es-PE" sz="3800" dirty="0" smtClean="0"/>
              <a:t>información</a:t>
            </a:r>
          </a:p>
          <a:p>
            <a:pPr marL="0" indent="0">
              <a:buNone/>
            </a:pPr>
            <a:endParaRPr lang="es-PE" sz="3800" dirty="0"/>
          </a:p>
          <a:p>
            <a:pPr marL="0" indent="0">
              <a:buNone/>
            </a:pPr>
            <a:r>
              <a:rPr lang="es-PE" sz="3800" dirty="0" smtClean="0"/>
              <a:t>Simplifica o elimina trámites específicos</a:t>
            </a:r>
          </a:p>
          <a:p>
            <a:endParaRPr lang="es-PE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>
          <a:xfrm>
            <a:off x="3032304" y="709448"/>
            <a:ext cx="5415147" cy="5585293"/>
          </a:xfrm>
          <a:ln>
            <a:solidFill>
              <a:srgbClr val="CC3300"/>
            </a:solidFill>
          </a:ln>
        </p:spPr>
        <p:txBody>
          <a:bodyPr>
            <a:noAutofit/>
          </a:bodyPr>
          <a:lstStyle/>
          <a:p>
            <a:pPr marL="285750" indent="-285750"/>
            <a:r>
              <a:rPr lang="es-PE" sz="1800" dirty="0"/>
              <a:t>Interoperabilidad </a:t>
            </a:r>
            <a:r>
              <a:rPr lang="es-PE" sz="1800" dirty="0" smtClean="0"/>
              <a:t>gratuita progresiva  </a:t>
            </a:r>
            <a:r>
              <a:rPr lang="es-PE" sz="1800" dirty="0"/>
              <a:t>entre entidades públicas para </a:t>
            </a:r>
            <a:r>
              <a:rPr lang="es-PE" sz="1800" dirty="0" smtClean="0"/>
              <a:t>sustituir: certificado </a:t>
            </a:r>
            <a:r>
              <a:rPr lang="es-PE" sz="1800" dirty="0"/>
              <a:t>antecedentes, vigencia de poderes, certificación registral de propiedad</a:t>
            </a:r>
            <a:r>
              <a:rPr lang="es-PE" sz="1800" dirty="0" smtClean="0"/>
              <a:t>.</a:t>
            </a:r>
          </a:p>
          <a:p>
            <a:pPr marL="285750" indent="-285750"/>
            <a:r>
              <a:rPr lang="es-PE" sz="1800" dirty="0" smtClean="0"/>
              <a:t>Masificación de pago de tasas  de tramitación en línea desde cualquier banco</a:t>
            </a:r>
            <a:endParaRPr lang="es-PE" sz="1800" dirty="0"/>
          </a:p>
          <a:p>
            <a:pPr marL="285750" indent="-285750"/>
            <a:r>
              <a:rPr lang="es-ES_tradnl" sz="1800" dirty="0" smtClean="0"/>
              <a:t>Prohibición </a:t>
            </a:r>
            <a:r>
              <a:rPr lang="es-ES_tradnl" sz="1800" dirty="0"/>
              <a:t>de </a:t>
            </a:r>
            <a:r>
              <a:rPr lang="es-ES_tradnl" sz="1800" dirty="0" smtClean="0"/>
              <a:t>exigencias inútiles: copias </a:t>
            </a:r>
            <a:r>
              <a:rPr lang="es-ES_tradnl" sz="1800" dirty="0"/>
              <a:t>de </a:t>
            </a:r>
            <a:r>
              <a:rPr lang="es-ES_tradnl" sz="1800" dirty="0" smtClean="0"/>
              <a:t>DNI,   partidas </a:t>
            </a:r>
            <a:r>
              <a:rPr lang="es-ES_tradnl" sz="1800" dirty="0"/>
              <a:t>de </a:t>
            </a:r>
            <a:r>
              <a:rPr lang="es-ES_tradnl" sz="1800" dirty="0" smtClean="0"/>
              <a:t>nacimiento, legalización de firmas,  ficha </a:t>
            </a:r>
            <a:r>
              <a:rPr lang="es-ES_tradnl" sz="1800" dirty="0"/>
              <a:t>de </a:t>
            </a:r>
            <a:r>
              <a:rPr lang="es-ES_tradnl" sz="1800" dirty="0" smtClean="0"/>
              <a:t>RUC. </a:t>
            </a:r>
          </a:p>
          <a:p>
            <a:pPr marL="285750" indent="-285750"/>
            <a:r>
              <a:rPr lang="es-PE" sz="1800" dirty="0"/>
              <a:t>Eliminación del certificado de supervivencia y otras pruebas de vida para cobro de </a:t>
            </a:r>
            <a:r>
              <a:rPr lang="es-PE" sz="1800" dirty="0" smtClean="0"/>
              <a:t>pensiones, sin necesidad de declaraciones juradas, conforme a DL 1310</a:t>
            </a:r>
          </a:p>
          <a:p>
            <a:pPr marL="285750" indent="-285750"/>
            <a:r>
              <a:rPr lang="es-PE" sz="1800" dirty="0" smtClean="0"/>
              <a:t>Efectividad del DNI: Su </a:t>
            </a:r>
            <a:r>
              <a:rPr lang="es-PE" sz="1800" dirty="0"/>
              <a:t>vencimiento no impide </a:t>
            </a:r>
            <a:r>
              <a:rPr lang="es-PE" sz="1800" dirty="0" smtClean="0"/>
              <a:t>al ciudadano acreditar su identidad y participar en actos  y transacciones. </a:t>
            </a:r>
          </a:p>
          <a:p>
            <a:pPr marL="285750" indent="-285750"/>
            <a:r>
              <a:rPr lang="es-ES_tradnl" sz="1800" dirty="0" smtClean="0"/>
              <a:t>Primera </a:t>
            </a:r>
            <a:r>
              <a:rPr lang="es-ES_tradnl" sz="1800" dirty="0"/>
              <a:t>copia gratuita de la denuncia policial</a:t>
            </a:r>
          </a:p>
          <a:p>
            <a:pPr marL="285750" indent="-285750"/>
            <a:r>
              <a:rPr lang="es-ES_tradnl" sz="1800" dirty="0"/>
              <a:t>Simplificación del certificado de discapacidad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7692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3888" y="902526"/>
            <a:ext cx="7886700" cy="973776"/>
          </a:xfrm>
        </p:spPr>
        <p:txBody>
          <a:bodyPr>
            <a:noAutofit/>
          </a:bodyPr>
          <a:lstStyle/>
          <a:p>
            <a:r>
              <a:rPr lang="es-PE" sz="2800" b="1" dirty="0" smtClean="0"/>
              <a:t>1. DL 1310: más simplificación en beneficio del ciudadano</a:t>
            </a:r>
            <a:endParaRPr lang="es-PE" sz="2800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3888" y="1816925"/>
            <a:ext cx="7886700" cy="4272727"/>
          </a:xfrm>
          <a:ln>
            <a:solidFill>
              <a:schemeClr val="bg2"/>
            </a:solidFill>
          </a:ln>
        </p:spPr>
        <p:txBody>
          <a:bodyPr>
            <a:normAutofit/>
          </a:bodyPr>
          <a:lstStyle/>
          <a:p>
            <a:endParaRPr lang="es-PE" dirty="0" smtClean="0"/>
          </a:p>
          <a:p>
            <a:endParaRPr lang="es-PE" dirty="0" smtClean="0"/>
          </a:p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t>6</a:t>
            </a:fld>
            <a:endParaRPr lang="es-ES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980085"/>
              </p:ext>
            </p:extLst>
          </p:nvPr>
        </p:nvGraphicFramePr>
        <p:xfrm>
          <a:off x="590898" y="1840699"/>
          <a:ext cx="8017074" cy="4099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8660"/>
                <a:gridCol w="3888414"/>
              </a:tblGrid>
              <a:tr h="561538">
                <a:tc>
                  <a:txBody>
                    <a:bodyPr/>
                    <a:lstStyle/>
                    <a:p>
                      <a:r>
                        <a:rPr lang="es-PE" dirty="0" smtClean="0"/>
                        <a:t>Situación</a:t>
                      </a:r>
                      <a:r>
                        <a:rPr lang="es-PE" baseline="0" dirty="0" smtClean="0"/>
                        <a:t> 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Medida</a:t>
                      </a:r>
                      <a:endParaRPr lang="es-PE" dirty="0"/>
                    </a:p>
                  </a:txBody>
                  <a:tcPr/>
                </a:tc>
              </a:tr>
              <a:tr h="1160770">
                <a:tc>
                  <a:txBody>
                    <a:bodyPr/>
                    <a:lstStyle/>
                    <a:p>
                      <a:r>
                        <a:rPr lang="es-PE" baseline="0" dirty="0" smtClean="0"/>
                        <a:t>Trámite judicial largo y costoso  para nombrar Curador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Curatela especial de trámite notarial  breve y menos</a:t>
                      </a:r>
                      <a:r>
                        <a:rPr lang="es-PE" baseline="0" dirty="0" smtClean="0"/>
                        <a:t> costoso</a:t>
                      </a:r>
                      <a:endParaRPr lang="es-P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186986">
                <a:tc>
                  <a:txBody>
                    <a:bodyPr/>
                    <a:lstStyle/>
                    <a:p>
                      <a:r>
                        <a:rPr lang="es-PE" dirty="0" smtClean="0"/>
                        <a:t>Transacciones sobre inmueble solo ante notario de la provincia respectiva</a:t>
                      </a:r>
                      <a:endParaRPr lang="es-P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Transacciones sobre inmuebles</a:t>
                      </a:r>
                      <a:r>
                        <a:rPr lang="es-PE" baseline="0" dirty="0" smtClean="0"/>
                        <a:t> se formalizan ante cualquier notario  del país que cuente con sistema de identificación biométrica de RENIEC</a:t>
                      </a:r>
                      <a:endParaRPr lang="es-PE" dirty="0"/>
                    </a:p>
                  </a:txBody>
                  <a:tcPr/>
                </a:tc>
              </a:tr>
              <a:tr h="887863">
                <a:tc>
                  <a:txBody>
                    <a:bodyPr/>
                    <a:lstStyle/>
                    <a:p>
                      <a:r>
                        <a:rPr lang="es-PE" dirty="0" smtClean="0"/>
                        <a:t>Trámites</a:t>
                      </a:r>
                      <a:r>
                        <a:rPr lang="es-PE" baseline="0" dirty="0" smtClean="0"/>
                        <a:t> largos y complicados para que personas con discapacidad obtengan autorización para estacionar su vehículo en zonas reservadas</a:t>
                      </a:r>
                      <a:endParaRPr lang="es-PE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Trámite</a:t>
                      </a:r>
                      <a:r>
                        <a:rPr lang="es-PE" baseline="0" dirty="0" smtClean="0"/>
                        <a:t> simplificado  ante CONADIS para la obtención de un distintivo vehículo portable.</a:t>
                      </a:r>
                      <a:endParaRPr lang="es-P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445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40117"/>
          </a:xfrm>
        </p:spPr>
        <p:txBody>
          <a:bodyPr>
            <a:normAutofit/>
          </a:bodyPr>
          <a:lstStyle/>
          <a:p>
            <a:r>
              <a:rPr lang="es-PE" sz="2800" dirty="0" smtClean="0"/>
              <a:t>2. DL 1246 </a:t>
            </a:r>
            <a:r>
              <a:rPr lang="es-PE" sz="3200" dirty="0" smtClean="0"/>
              <a:t>Facilitación de actividades productivas</a:t>
            </a:r>
            <a:endParaRPr lang="es-PE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515799"/>
          </a:xfrm>
          <a:ln>
            <a:solidFill>
              <a:srgbClr val="FF0000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PE" b="1" dirty="0" smtClean="0"/>
              <a:t>Contratos </a:t>
            </a:r>
            <a:r>
              <a:rPr lang="es-PE" b="1" dirty="0"/>
              <a:t>laborales</a:t>
            </a:r>
          </a:p>
          <a:p>
            <a:r>
              <a:rPr lang="es-PE" dirty="0"/>
              <a:t>Contratos a </a:t>
            </a:r>
            <a:r>
              <a:rPr lang="es-PE" dirty="0" smtClean="0"/>
              <a:t>plazo y de modalidades formativas:  </a:t>
            </a:r>
            <a:r>
              <a:rPr lang="es-PE" dirty="0"/>
              <a:t>eliminación de presentación de contrato  a Ministerio de Trabajo y pago de </a:t>
            </a:r>
            <a:r>
              <a:rPr lang="es-PE" dirty="0" smtClean="0"/>
              <a:t>tasa</a:t>
            </a:r>
          </a:p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r>
              <a:rPr lang="es-PE" b="1" dirty="0" smtClean="0"/>
              <a:t>Promociones </a:t>
            </a:r>
            <a:r>
              <a:rPr lang="es-PE" b="1" dirty="0"/>
              <a:t>Comerciales</a:t>
            </a:r>
          </a:p>
          <a:p>
            <a:r>
              <a:rPr lang="es-PE" dirty="0"/>
              <a:t>Se excluyen de la competencia de la Oficina Nacional de Gobierno Interior – ONAGI </a:t>
            </a:r>
          </a:p>
          <a:p>
            <a:r>
              <a:rPr lang="es-PE" dirty="0"/>
              <a:t>Se elimina autorización previa. INDECOPI mantiene función de control posterior</a:t>
            </a:r>
          </a:p>
          <a:p>
            <a:endParaRPr lang="es-PE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35781" y="2161309"/>
            <a:ext cx="3112077" cy="3336966"/>
          </a:xfrm>
          <a:ln>
            <a:solidFill>
              <a:srgbClr val="FF0000"/>
            </a:solidFill>
          </a:ln>
        </p:spPr>
        <p:txBody>
          <a:bodyPr>
            <a:normAutofit fontScale="77500" lnSpcReduction="20000"/>
          </a:bodyPr>
          <a:lstStyle/>
          <a:p>
            <a:endParaRPr lang="es-PE" sz="2400" dirty="0"/>
          </a:p>
          <a:p>
            <a:pPr marL="0" indent="0">
              <a:buNone/>
            </a:pPr>
            <a:r>
              <a:rPr lang="es-PE" dirty="0" smtClean="0"/>
              <a:t>Ahorro administrativo para las empresas </a:t>
            </a:r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r>
              <a:rPr lang="es-PE" dirty="0" smtClean="0"/>
              <a:t>Más oportunidades de empleo</a:t>
            </a:r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r>
              <a:rPr lang="es-PE" dirty="0" smtClean="0"/>
              <a:t>Más competencia entre empresas en beneficio del consumidor</a:t>
            </a:r>
          </a:p>
          <a:p>
            <a:pPr marL="0" indent="0" algn="ctr">
              <a:buNone/>
            </a:pPr>
            <a:endParaRPr lang="es-PE" sz="24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t>7</a:t>
            </a:fld>
            <a:endParaRPr lang="es-ES"/>
          </a:p>
        </p:txBody>
      </p:sp>
      <p:sp>
        <p:nvSpPr>
          <p:cNvPr id="8" name="7 Flecha derecha"/>
          <p:cNvSpPr/>
          <p:nvPr/>
        </p:nvSpPr>
        <p:spPr>
          <a:xfrm>
            <a:off x="4560125" y="376447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37325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3887" y="844062"/>
            <a:ext cx="8013675" cy="407962"/>
          </a:xfrm>
        </p:spPr>
        <p:txBody>
          <a:bodyPr>
            <a:noAutofit/>
          </a:bodyPr>
          <a:lstStyle/>
          <a:p>
            <a:r>
              <a:rPr lang="es-PE" sz="3200" dirty="0" smtClean="0"/>
              <a:t/>
            </a:r>
            <a:br>
              <a:rPr lang="es-PE" sz="3200" dirty="0" smtClean="0"/>
            </a:br>
            <a:r>
              <a:rPr lang="es-PE" sz="3200" dirty="0" smtClean="0"/>
              <a:t>2. DL 1310 Actividades Productivas </a:t>
            </a:r>
            <a:endParaRPr lang="es-PE" sz="32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36270" y="1864426"/>
            <a:ext cx="7774317" cy="4225226"/>
          </a:xfrm>
        </p:spPr>
        <p:txBody>
          <a:bodyPr/>
          <a:lstStyle/>
          <a:p>
            <a:endParaRPr lang="es-PE" dirty="0"/>
          </a:p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t>8</a:t>
            </a:fld>
            <a:endParaRPr lang="es-ES"/>
          </a:p>
        </p:txBody>
      </p:sp>
      <p:sp>
        <p:nvSpPr>
          <p:cNvPr id="5" name="2 Marcador de texto"/>
          <p:cNvSpPr txBox="1">
            <a:spLocks/>
          </p:cNvSpPr>
          <p:nvPr/>
        </p:nvSpPr>
        <p:spPr>
          <a:xfrm>
            <a:off x="623888" y="1816925"/>
            <a:ext cx="7886700" cy="4272727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PE" smtClean="0"/>
          </a:p>
          <a:p>
            <a:endParaRPr lang="es-PE" smtClean="0"/>
          </a:p>
          <a:p>
            <a:endParaRPr lang="es-PE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585813"/>
              </p:ext>
            </p:extLst>
          </p:nvPr>
        </p:nvGraphicFramePr>
        <p:xfrm>
          <a:off x="792700" y="1301558"/>
          <a:ext cx="7881938" cy="4757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2690"/>
                <a:gridCol w="3569248"/>
              </a:tblGrid>
              <a:tr h="657839">
                <a:tc>
                  <a:txBody>
                    <a:bodyPr/>
                    <a:lstStyle/>
                    <a:p>
                      <a:r>
                        <a:rPr lang="es-PE" dirty="0" smtClean="0"/>
                        <a:t>Problema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Medida</a:t>
                      </a:r>
                      <a:endParaRPr lang="es-PE" dirty="0"/>
                    </a:p>
                  </a:txBody>
                  <a:tcPr/>
                </a:tc>
              </a:tr>
              <a:tr h="1432672">
                <a:tc>
                  <a:txBody>
                    <a:bodyPr/>
                    <a:lstStyle/>
                    <a:p>
                      <a:r>
                        <a:rPr lang="es-PE" dirty="0" smtClean="0"/>
                        <a:t>Normas exigían a empleadores la emisión, renovación y conservación de documentos laborales en papel</a:t>
                      </a:r>
                      <a:endParaRPr lang="es-P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Autorización del uso de la tecnología</a:t>
                      </a:r>
                      <a:r>
                        <a:rPr lang="es-PE" baseline="0" dirty="0" smtClean="0"/>
                        <a:t> de la información para emitir, remitir y conservar documentos de carácter laboral</a:t>
                      </a:r>
                      <a:endParaRPr lang="es-PE" dirty="0" smtClean="0"/>
                    </a:p>
                  </a:txBody>
                  <a:tcPr/>
                </a:tc>
              </a:tr>
              <a:tr h="14784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En fusiones y cambio</a:t>
                      </a:r>
                      <a:r>
                        <a:rPr lang="es-PE" baseline="0" dirty="0" smtClean="0"/>
                        <a:t> de nombre </a:t>
                      </a:r>
                      <a:r>
                        <a:rPr lang="es-PE" dirty="0" smtClean="0"/>
                        <a:t>de</a:t>
                      </a:r>
                      <a:r>
                        <a:rPr lang="es-PE" baseline="0" dirty="0" smtClean="0"/>
                        <a:t> empresas, no se reconocían los permisos, registros, certificados, licencias etc.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La </a:t>
                      </a:r>
                      <a:r>
                        <a:rPr lang="es-PE" baseline="0" dirty="0" smtClean="0"/>
                        <a:t>nueva sociedad resultante no esta obligada a tramitar nuevamente los permisos y licencias </a:t>
                      </a:r>
                      <a:endParaRPr lang="es-P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1640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Acceso</a:t>
                      </a:r>
                      <a:r>
                        <a:rPr lang="es-PE" baseline="0" dirty="0" smtClean="0"/>
                        <a:t> limitado al contenido del Diario Oficial y altos costos de avisos  que ciudadanos y empresas  deben publicar. </a:t>
                      </a:r>
                      <a:endParaRPr lang="es-PE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Implementación</a:t>
                      </a:r>
                      <a:r>
                        <a:rPr lang="es-PE" baseline="0" dirty="0" smtClean="0"/>
                        <a:t> progresiva de la digitalización de publicaciones del Diario Oficial El Peruano</a:t>
                      </a:r>
                      <a:endParaRPr lang="es-P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4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654" y="993229"/>
            <a:ext cx="7886700" cy="740978"/>
          </a:xfrm>
        </p:spPr>
        <p:txBody>
          <a:bodyPr>
            <a:normAutofit/>
          </a:bodyPr>
          <a:lstStyle/>
          <a:p>
            <a:r>
              <a:rPr lang="es-PE" sz="4400" dirty="0" smtClean="0"/>
              <a:t>2. </a:t>
            </a:r>
            <a:r>
              <a:rPr lang="es-PE" sz="3600" dirty="0" smtClean="0"/>
              <a:t>DL 1271 Licencia de Funcionamiento</a:t>
            </a:r>
            <a:endParaRPr lang="es-PE" sz="36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3888" y="1686910"/>
            <a:ext cx="7886700" cy="4402741"/>
          </a:xfrm>
        </p:spPr>
        <p:txBody>
          <a:bodyPr/>
          <a:lstStyle/>
          <a:p>
            <a:endParaRPr lang="es-PE" dirty="0"/>
          </a:p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/>
              <a:t>9</a:t>
            </a:fld>
            <a:endParaRPr lang="es-ES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865499"/>
              </p:ext>
            </p:extLst>
          </p:nvPr>
        </p:nvGraphicFramePr>
        <p:xfrm>
          <a:off x="551793" y="1655380"/>
          <a:ext cx="8087710" cy="4863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3855"/>
                <a:gridCol w="4043855"/>
              </a:tblGrid>
              <a:tr h="409903">
                <a:tc>
                  <a:txBody>
                    <a:bodyPr/>
                    <a:lstStyle/>
                    <a:p>
                      <a:r>
                        <a:rPr lang="es-PE" dirty="0" smtClean="0"/>
                        <a:t>Situación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Medida</a:t>
                      </a:r>
                      <a:endParaRPr lang="es-PE" dirty="0"/>
                    </a:p>
                  </a:txBody>
                  <a:tcPr/>
                </a:tc>
              </a:tr>
              <a:tr h="666895">
                <a:tc>
                  <a:txBody>
                    <a:bodyPr/>
                    <a:lstStyle/>
                    <a:p>
                      <a:r>
                        <a:rPr lang="es-PE" dirty="0" smtClean="0"/>
                        <a:t>Municipalidades añaden requisitos y costos</a:t>
                      </a:r>
                      <a:r>
                        <a:rPr lang="es-PE" baseline="0" dirty="0" smtClean="0"/>
                        <a:t> 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Determinación taxativa de requisitos.</a:t>
                      </a:r>
                      <a:endParaRPr lang="es-PE" dirty="0"/>
                    </a:p>
                  </a:txBody>
                  <a:tcPr/>
                </a:tc>
              </a:tr>
              <a:tr h="1238519">
                <a:tc>
                  <a:txBody>
                    <a:bodyPr/>
                    <a:lstStyle/>
                    <a:p>
                      <a:r>
                        <a:rPr lang="es-PE" dirty="0" smtClean="0"/>
                        <a:t>Se regula sin criterios</a:t>
                      </a:r>
                      <a:r>
                        <a:rPr lang="es-PE" baseline="0" dirty="0" smtClean="0"/>
                        <a:t> uniformes los “giros complementarios” para exigir ampliación o nueva licencia. </a:t>
                      </a:r>
                      <a:endParaRPr lang="es-P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Reducción</a:t>
                      </a:r>
                      <a:r>
                        <a:rPr lang="es-PE" baseline="0" dirty="0" smtClean="0"/>
                        <a:t> de discrecionalidad. </a:t>
                      </a:r>
                      <a:r>
                        <a:rPr lang="es-PE" dirty="0" smtClean="0"/>
                        <a:t>Ministerio de la Producción aprobará</a:t>
                      </a:r>
                      <a:r>
                        <a:rPr lang="es-PE" baseline="0" dirty="0" smtClean="0"/>
                        <a:t> lineamientos para agrupar los giros complementarios</a:t>
                      </a:r>
                      <a:endParaRPr lang="es-PE" dirty="0"/>
                    </a:p>
                  </a:txBody>
                  <a:tcPr/>
                </a:tc>
              </a:tr>
              <a:tr h="952707">
                <a:tc>
                  <a:txBody>
                    <a:bodyPr/>
                    <a:lstStyle/>
                    <a:p>
                      <a:r>
                        <a:rPr lang="es-PE" dirty="0" smtClean="0"/>
                        <a:t>Se exige  ampliación o nuevas</a:t>
                      </a:r>
                      <a:r>
                        <a:rPr lang="es-PE" baseline="0" dirty="0" smtClean="0"/>
                        <a:t> </a:t>
                      </a:r>
                      <a:r>
                        <a:rPr lang="es-PE" dirty="0" smtClean="0"/>
                        <a:t>licencias adicionales por servicios adicionales</a:t>
                      </a:r>
                      <a:endParaRPr lang="es-P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Se permite actividades</a:t>
                      </a:r>
                      <a:r>
                        <a:rPr lang="es-PE" baseline="0" dirty="0" smtClean="0"/>
                        <a:t> adicionales sin nueva licencia siempre que no alteren seguridad</a:t>
                      </a:r>
                      <a:endParaRPr lang="es-PE" dirty="0"/>
                    </a:p>
                  </a:txBody>
                  <a:tcPr/>
                </a:tc>
              </a:tr>
              <a:tr h="952707">
                <a:tc>
                  <a:txBody>
                    <a:bodyPr/>
                    <a:lstStyle/>
                    <a:p>
                      <a:r>
                        <a:rPr lang="es-PE" dirty="0" smtClean="0"/>
                        <a:t>Nueva licencia cuando titular cambia de razón social o nombre comercial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Se permite la transferencia de la licencia a otra persona natural o jurídica</a:t>
                      </a:r>
                      <a:r>
                        <a:rPr lang="es-PE" baseline="0" dirty="0" smtClean="0"/>
                        <a:t> cuando se transfiera el negocio en marcha</a:t>
                      </a:r>
                      <a:endParaRPr lang="es-PE" dirty="0"/>
                    </a:p>
                  </a:txBody>
                  <a:tcPr/>
                </a:tc>
              </a:tr>
              <a:tr h="643219">
                <a:tc>
                  <a:txBody>
                    <a:bodyPr/>
                    <a:lstStyle/>
                    <a:p>
                      <a:r>
                        <a:rPr lang="es-PE" dirty="0" smtClean="0"/>
                        <a:t>Exigencia de estacionamientos limita nuevos negocios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Se</a:t>
                      </a:r>
                      <a:r>
                        <a:rPr lang="es-PE" baseline="0" dirty="0" smtClean="0"/>
                        <a:t> flexibiliza obligación de acreditar parqueos</a:t>
                      </a:r>
                      <a:endParaRPr lang="es-P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215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12271</TotalTime>
  <Words>1020</Words>
  <Application>Microsoft Office PowerPoint</Application>
  <PresentationFormat>Presentación en pantalla (4:3)</PresentationFormat>
  <Paragraphs>129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.</vt:lpstr>
      <vt:lpstr>Los “cómo”</vt:lpstr>
      <vt:lpstr>Tres clases de medidas:</vt:lpstr>
      <vt:lpstr>1. DL 1246: Simplificación en beneficio del ciudadano  </vt:lpstr>
      <vt:lpstr>1. DL 1310: más simplificación en beneficio del ciudadano</vt:lpstr>
      <vt:lpstr>2. DL 1246 Facilitación de actividades productivas</vt:lpstr>
      <vt:lpstr> 2. DL 1310 Actividades Productivas </vt:lpstr>
      <vt:lpstr>2. DL 1271 Licencia de Funcionamiento</vt:lpstr>
      <vt:lpstr>2. Simplificación sectorial</vt:lpstr>
      <vt:lpstr> 3. Ley del Procedimiento Administrativo General</vt:lpstr>
      <vt:lpstr>     3. Análisis de la Calidad Regulatoria (ACR) de los procedimientos administrativos en el Poder Ejecutivo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Maía Accinelli Obando</dc:creator>
  <cp:lastModifiedBy>Pierina</cp:lastModifiedBy>
  <cp:revision>1267</cp:revision>
  <cp:lastPrinted>2017-01-06T23:59:39Z</cp:lastPrinted>
  <dcterms:created xsi:type="dcterms:W3CDTF">2016-04-11T20:10:07Z</dcterms:created>
  <dcterms:modified xsi:type="dcterms:W3CDTF">2017-01-26T17:05:19Z</dcterms:modified>
</cp:coreProperties>
</file>